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517" y="-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smoworld.ru/spaceencyclopedia/" TargetMode="External"/><Relationship Id="rId3" Type="http://schemas.openxmlformats.org/officeDocument/2006/relationships/hyperlink" Target="http://www.sai.msu.ru/" TargetMode="External"/><Relationship Id="rId7" Type="http://schemas.openxmlformats.org/officeDocument/2006/relationships/hyperlink" Target="http://www.krugosvet.ru/" TargetMode="External"/><Relationship Id="rId2" Type="http://schemas.openxmlformats.org/officeDocument/2006/relationships/hyperlink" Target="http://www.astronet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yastronomy.ru/" TargetMode="External"/><Relationship Id="rId5" Type="http://schemas.openxmlformats.org/officeDocument/2006/relationships/hyperlink" Target="http://www.sai.msu.su/EAAS/" TargetMode="External"/><Relationship Id="rId4" Type="http://schemas.openxmlformats.org/officeDocument/2006/relationships/hyperlink" Target="http://www.izmiran.ru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Irina\Desktop\текущие\ПРОСВЕЩЕНИЕ\семинар в ПРОСВЕЩЕНИИ\выступл\титульный 2 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78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5" y="0"/>
            <a:ext cx="5874505" cy="23488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Астрономия возвращается в школу. </a:t>
            </a:r>
            <a:r>
              <a:rPr lang="ru-RU" sz="3600" b="1" i="1" dirty="0" smtClean="0">
                <a:solidFill>
                  <a:srgbClr val="FFFF00"/>
                </a:solidFill>
              </a:rPr>
              <a:t>С чего начать?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457988"/>
            <a:ext cx="4909802" cy="113699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B0F0"/>
                </a:solidFill>
              </a:rPr>
              <a:t>Возможные формы работы</a:t>
            </a:r>
            <a:endParaRPr lang="ru-RU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473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280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2700338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3499723" cy="233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984" y="3501009"/>
            <a:ext cx="4495478" cy="329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115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47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Астрономические олимпиады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Autofit/>
          </a:bodyPr>
          <a:lstStyle/>
          <a:p>
            <a:r>
              <a:rPr lang="ru-RU" sz="3200" dirty="0" smtClean="0"/>
              <a:t>Всероссийская астрономическая олимпиада</a:t>
            </a:r>
          </a:p>
          <a:p>
            <a:r>
              <a:rPr lang="ru-RU" sz="3200" dirty="0" smtClean="0"/>
              <a:t>Московская астрономическая олимпиада</a:t>
            </a:r>
          </a:p>
          <a:p>
            <a:r>
              <a:rPr lang="ru-RU" sz="3200" dirty="0" smtClean="0"/>
              <a:t>Петербургская астрономическая олимпиада</a:t>
            </a:r>
          </a:p>
          <a:p>
            <a:r>
              <a:rPr lang="ru-RU" sz="3200" dirty="0" err="1" smtClean="0"/>
              <a:t>Астротурнир</a:t>
            </a:r>
            <a:endParaRPr lang="ru-RU" sz="3200" dirty="0" smtClean="0"/>
          </a:p>
          <a:p>
            <a:r>
              <a:rPr lang="ru-RU" sz="3200" dirty="0" smtClean="0"/>
              <a:t>Астрономическая олимпиада для младших школьников «Малая Медведица»</a:t>
            </a:r>
          </a:p>
          <a:p>
            <a:r>
              <a:rPr lang="ru-RU" sz="3200" dirty="0" smtClean="0"/>
              <a:t>Региональные астрономические олимпиады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55762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Летние школы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Петербургская летняя </a:t>
            </a:r>
            <a:r>
              <a:rPr lang="ru-RU" sz="3200" dirty="0" err="1" smtClean="0"/>
              <a:t>астрошкола</a:t>
            </a:r>
            <a:endParaRPr lang="ru-RU" sz="3200" dirty="0" smtClean="0"/>
          </a:p>
          <a:p>
            <a:r>
              <a:rPr lang="ru-RU" sz="3200" dirty="0" smtClean="0"/>
              <a:t>Пущинская школа юного астрофизика 2015</a:t>
            </a:r>
          </a:p>
          <a:p>
            <a:r>
              <a:rPr lang="ru-RU" sz="3200" dirty="0" smtClean="0"/>
              <a:t>Зимняя школа юного астронома ГАИШ МГУ, </a:t>
            </a:r>
            <a:r>
              <a:rPr lang="ru-RU" sz="3200" dirty="0" err="1" smtClean="0"/>
              <a:t>АстрО</a:t>
            </a:r>
            <a:r>
              <a:rPr lang="ru-RU" sz="3200" dirty="0" smtClean="0"/>
              <a:t> и фонда «Траектория»</a:t>
            </a:r>
          </a:p>
          <a:p>
            <a:r>
              <a:rPr lang="ru-RU" sz="3200" dirty="0" smtClean="0"/>
              <a:t>Летняя школа в Казани</a:t>
            </a:r>
          </a:p>
          <a:p>
            <a:r>
              <a:rPr lang="ru-RU" sz="3200" dirty="0" smtClean="0"/>
              <a:t>Астрофестиваль-2017 в Курской области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27851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Астрономические и </a:t>
            </a:r>
            <a:r>
              <a:rPr lang="ru-RU" dirty="0" err="1" smtClean="0">
                <a:solidFill>
                  <a:srgbClr val="C00000"/>
                </a:solidFill>
              </a:rPr>
              <a:t>астрокосмические</a:t>
            </a:r>
            <a:r>
              <a:rPr lang="ru-RU" dirty="0" smtClean="0">
                <a:solidFill>
                  <a:srgbClr val="C00000"/>
                </a:solidFill>
              </a:rPr>
              <a:t> музеи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Музей Краснопресненской обсерватории ГАИШ МГУ</a:t>
            </a:r>
          </a:p>
          <a:p>
            <a:r>
              <a:rPr lang="ru-RU" sz="3600" dirty="0" smtClean="0"/>
              <a:t>Музей истории космонавтики</a:t>
            </a:r>
          </a:p>
          <a:p>
            <a:r>
              <a:rPr lang="ru-RU" sz="3600" dirty="0" smtClean="0"/>
              <a:t>Школьные музеи космонавтики, например, музей в г. Щигры Курской области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39932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Проектная деятельность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Школьные научные конференции</a:t>
            </a:r>
          </a:p>
          <a:p>
            <a:r>
              <a:rPr lang="ru-RU" sz="3600" dirty="0" smtClean="0"/>
              <a:t>Региональные интеллектуальные конкурсы (научные чтения, конференции и т.д.)</a:t>
            </a:r>
          </a:p>
          <a:p>
            <a:r>
              <a:rPr lang="ru-RU" sz="3600" dirty="0" smtClean="0"/>
              <a:t>Публикация лучших работ в различных изданиях: «Физика для школьников», сборниках конференций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284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2362274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Что нужно прежде всего ?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284984"/>
            <a:ext cx="8291264" cy="302437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Подготовленный учитель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75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371600"/>
            <a:ext cx="8229600" cy="18288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121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Астрономия не исключалась из программы, но перестала быть обязательным предметом.</a:t>
            </a:r>
          </a:p>
          <a:p>
            <a:r>
              <a:rPr lang="ru-RU" sz="3200" dirty="0" smtClean="0"/>
              <a:t>Сохранилось многое из накопленного ранее опыта и появились новые направления и формы работы.</a:t>
            </a:r>
          </a:p>
          <a:p>
            <a:r>
              <a:rPr lang="ru-RU" sz="3200" dirty="0" smtClean="0"/>
              <a:t>Выходит достаточное количество научно-популярной литературы.</a:t>
            </a:r>
          </a:p>
          <a:p>
            <a:r>
              <a:rPr lang="ru-RU" sz="3200" dirty="0" smtClean="0"/>
              <a:t>Появились новые источники информации и ресурсы, которые можно и нужно использовать в работе преподавателя астрономии в школе.</a:t>
            </a:r>
          </a:p>
          <a:p>
            <a:r>
              <a:rPr lang="ru-RU" sz="3200" dirty="0" smtClean="0"/>
              <a:t>Появились не только новые формы работы, но и новые возможности их развивать.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240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91513" cy="90805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/>
              </a:rPr>
              <a:t>С чего начинать?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388" y="692697"/>
            <a:ext cx="6943131" cy="5976392"/>
          </a:xfrm>
        </p:spPr>
        <p:txBody>
          <a:bodyPr/>
          <a:lstStyle/>
          <a:p>
            <a:pPr marL="137160" indent="0" algn="ctr">
              <a:buNone/>
            </a:pPr>
            <a:r>
              <a:rPr lang="ru-RU" sz="3200" b="1" i="1" dirty="0" smtClean="0">
                <a:solidFill>
                  <a:srgbClr val="C00000"/>
                </a:solidFill>
              </a:rPr>
              <a:t>Учебники + хорошая </a:t>
            </a:r>
          </a:p>
          <a:p>
            <a:pPr marL="137160" indent="0" algn="ctr">
              <a:buNone/>
            </a:pPr>
            <a:r>
              <a:rPr lang="ru-RU" sz="3200" b="1" i="1" dirty="0" smtClean="0">
                <a:solidFill>
                  <a:srgbClr val="C00000"/>
                </a:solidFill>
              </a:rPr>
              <a:t>научно-популярная литература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17129"/>
            <a:ext cx="2700917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917" y="2636912"/>
            <a:ext cx="23812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379" y="3260315"/>
            <a:ext cx="2180355" cy="353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519" y="201439"/>
            <a:ext cx="2021481" cy="296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16846"/>
            <a:ext cx="18669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477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14176" y="25402"/>
            <a:ext cx="3708065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УЧЕБНИКИ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Bell\Desktop\Новая папка\текущие дела\ТЕКУЩИЕ 2017\ПРОСВЕЩЕНИЕ\конференция июнь 2017\Левит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-8311"/>
            <a:ext cx="2627784" cy="403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ell\Desktop\Новая папка\текущие дела\ТЕКУЩИЕ 2017\ПРОСВЕЩЕНИЕ\конференция июнь 2017\Вор-Вельям Страу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2461721" cy="36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ell\Desktop\Новая папка\текущие дела\ТЕКУЩИЕ 2017\ПРОСВЕЩЕНИЕ\конференция июнь 2017\Чаруги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84" y="2430287"/>
            <a:ext cx="3339584" cy="439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86000"/>
            <a:ext cx="29876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042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15816" y="1412776"/>
            <a:ext cx="3276575" cy="243381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/>
                <a:latin typeface="+mn-lt"/>
              </a:rPr>
              <a:t>Учителя астрономии на курсах повышения квалификации в МГУ. 1949 г.</a:t>
            </a:r>
            <a:endParaRPr lang="ru-RU" sz="2800" dirty="0">
              <a:solidFill>
                <a:srgbClr val="C00000"/>
              </a:solidFill>
              <a:effectLst/>
              <a:latin typeface="+mn-lt"/>
            </a:endParaRPr>
          </a:p>
        </p:txBody>
      </p:sp>
      <p:pic>
        <p:nvPicPr>
          <p:cNvPr id="2050" name="Picture 2" descr="C:\Users\Bell\Desktop\Новая папка\текущие дела\ТЕКУЩИЕ 2017\ПРОСВЕЩЕНИЕ\конференция июнь 2017\Набоков В-в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2955925" cy="450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18731"/>
            <a:ext cx="5133975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391" y="29344"/>
            <a:ext cx="2962275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990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362950" cy="98107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Интернет-ресурсы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981075"/>
            <a:ext cx="9144000" cy="5876925"/>
          </a:xfrm>
        </p:spPr>
        <p:txBody>
          <a:bodyPr>
            <a:normAutofit/>
          </a:bodyPr>
          <a:lstStyle/>
          <a:p>
            <a:r>
              <a:rPr lang="en-US" sz="3200" dirty="0">
                <a:hlinkClick r:id="rId2"/>
              </a:rPr>
              <a:t>http://www.astronet.ru</a:t>
            </a:r>
            <a:r>
              <a:rPr lang="en-US" sz="3200" dirty="0" smtClean="0">
                <a:hlinkClick r:id="rId2"/>
              </a:rPr>
              <a:t>/</a:t>
            </a:r>
            <a:r>
              <a:rPr lang="ru-RU" sz="3200" dirty="0" smtClean="0"/>
              <a:t>  </a:t>
            </a:r>
          </a:p>
          <a:p>
            <a:r>
              <a:rPr lang="en-US" sz="3200" dirty="0">
                <a:hlinkClick r:id="rId3"/>
              </a:rPr>
              <a:t>http://www.sai.msu.ru</a:t>
            </a:r>
            <a:r>
              <a:rPr lang="en-US" sz="3200" dirty="0" smtClean="0">
                <a:hlinkClick r:id="rId3"/>
              </a:rPr>
              <a:t>/</a:t>
            </a:r>
            <a:r>
              <a:rPr lang="ru-RU" sz="3200" dirty="0" smtClean="0"/>
              <a:t>  ГАИШ МГУ</a:t>
            </a:r>
          </a:p>
          <a:p>
            <a:r>
              <a:rPr lang="en-US" sz="3200" dirty="0">
                <a:hlinkClick r:id="rId4"/>
              </a:rPr>
              <a:t>http://www.izmiran.ru</a:t>
            </a:r>
            <a:r>
              <a:rPr lang="en-US" sz="3200" dirty="0" smtClean="0">
                <a:hlinkClick r:id="rId4"/>
              </a:rPr>
              <a:t>/</a:t>
            </a:r>
            <a:r>
              <a:rPr lang="ru-RU" sz="3200" dirty="0" smtClean="0"/>
              <a:t>  ИЗМИРАН</a:t>
            </a:r>
          </a:p>
          <a:p>
            <a:r>
              <a:rPr lang="en-US" sz="3200" dirty="0">
                <a:hlinkClick r:id="rId5"/>
              </a:rPr>
              <a:t>http://www.sai.msu.su/EAAS</a:t>
            </a:r>
            <a:r>
              <a:rPr lang="en-US" sz="3200" dirty="0" smtClean="0">
                <a:hlinkClick r:id="rId5"/>
              </a:rPr>
              <a:t>/</a:t>
            </a:r>
            <a:r>
              <a:rPr lang="ru-RU" sz="3200" dirty="0" smtClean="0"/>
              <a:t>   </a:t>
            </a:r>
            <a:r>
              <a:rPr lang="ru-RU" sz="3200" dirty="0" err="1" smtClean="0"/>
              <a:t>АстрО</a:t>
            </a:r>
            <a:endParaRPr lang="ru-RU" sz="3200" dirty="0" smtClean="0"/>
          </a:p>
          <a:p>
            <a:r>
              <a:rPr lang="en-US" sz="3200" dirty="0">
                <a:hlinkClick r:id="rId6"/>
              </a:rPr>
              <a:t>http://www.myastronomy.ru</a:t>
            </a:r>
            <a:r>
              <a:rPr lang="en-US" sz="3200" dirty="0" smtClean="0">
                <a:hlinkClick r:id="rId6"/>
              </a:rPr>
              <a:t>/</a:t>
            </a:r>
            <a:r>
              <a:rPr lang="ru-RU" sz="3200" dirty="0" smtClean="0"/>
              <a:t>  </a:t>
            </a:r>
          </a:p>
          <a:p>
            <a:r>
              <a:rPr lang="en-US" sz="3200" dirty="0">
                <a:hlinkClick r:id="rId7"/>
              </a:rPr>
              <a:t>http://www.krugosvet.ru</a:t>
            </a:r>
            <a:r>
              <a:rPr lang="en-US" sz="3200" dirty="0" smtClean="0">
                <a:hlinkClick r:id="rId7"/>
              </a:rPr>
              <a:t>/</a:t>
            </a:r>
            <a:r>
              <a:rPr lang="ru-RU" sz="3200" dirty="0" smtClean="0"/>
              <a:t> энциклопедия </a:t>
            </a:r>
          </a:p>
          <a:p>
            <a:r>
              <a:rPr lang="en-US" sz="3200" dirty="0">
                <a:hlinkClick r:id="rId8"/>
              </a:rPr>
              <a:t>http://www.cosmoworld.ru/spaceencyclopedia</a:t>
            </a:r>
            <a:r>
              <a:rPr lang="en-US" sz="3200" dirty="0" smtClean="0">
                <a:hlinkClick r:id="rId8"/>
              </a:rPr>
              <a:t>/</a:t>
            </a:r>
            <a:r>
              <a:rPr lang="ru-RU" sz="3200" dirty="0" smtClean="0"/>
              <a:t>    энциклопедия космонавтики</a:t>
            </a:r>
          </a:p>
          <a:p>
            <a:pPr marL="137160" indent="0">
              <a:buNone/>
            </a:pPr>
            <a:endParaRPr lang="ru-RU" dirty="0"/>
          </a:p>
          <a:p>
            <a:pPr marL="137160" indent="0" algn="ctr">
              <a:buNone/>
            </a:pPr>
            <a:r>
              <a:rPr lang="ru-RU" dirty="0"/>
              <a:t>и</a:t>
            </a:r>
            <a:r>
              <a:rPr lang="ru-RU" dirty="0" smtClean="0"/>
              <a:t> другие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163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Планетарии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61662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+mj-lt"/>
              </a:rPr>
              <a:t>Познавательные лекции и программы как дополнение к урокам </a:t>
            </a:r>
          </a:p>
          <a:p>
            <a:r>
              <a:rPr lang="ru-RU" sz="3200" dirty="0" smtClean="0">
                <a:latin typeface="+mj-lt"/>
              </a:rPr>
              <a:t>Циклы учебных лекций, соответствующие  учебной программе</a:t>
            </a:r>
          </a:p>
          <a:p>
            <a:r>
              <a:rPr lang="ru-RU" sz="3200" dirty="0" smtClean="0">
                <a:latin typeface="+mj-lt"/>
              </a:rPr>
              <a:t>Выезд лектора в школу на урок или внеклассное мероприятие</a:t>
            </a:r>
          </a:p>
          <a:p>
            <a:r>
              <a:rPr lang="ru-RU" sz="3200" dirty="0" smtClean="0">
                <a:latin typeface="+mj-lt"/>
              </a:rPr>
              <a:t>Мобильный планетарий – очень хороший образовательный ресурс по астрономии, но могут быть просто «кинопередвижки», показывающие фильмы на купол.</a:t>
            </a:r>
            <a:endParaRPr lang="ru-R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4904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Л</a:t>
            </a:r>
            <a:r>
              <a:rPr lang="ru-RU" dirty="0" smtClean="0">
                <a:solidFill>
                  <a:srgbClr val="C00000"/>
                </a:solidFill>
              </a:rPr>
              <a:t>юбители астрономии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0916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Приобрели популярность акции «Тротуарная астрономия»</a:t>
            </a:r>
          </a:p>
          <a:p>
            <a:r>
              <a:rPr lang="ru-RU" sz="3600" dirty="0" smtClean="0"/>
              <a:t>Помощь в работе с телескопами и проведении наблюдений</a:t>
            </a:r>
          </a:p>
          <a:p>
            <a:r>
              <a:rPr lang="ru-RU" sz="3600" dirty="0" smtClean="0"/>
              <a:t>Помощь в работе астрономического кружка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7613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Астрономический кружок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Активизация познавательной деятельности не только на занятиях по астрономии, но и на других уроках</a:t>
            </a:r>
          </a:p>
          <a:p>
            <a:r>
              <a:rPr lang="ru-RU" sz="3600" dirty="0" smtClean="0"/>
              <a:t>Появляется актив из ребят, которые потом становятся помощниками учителя и на уроках, а также могут вести кружок для младших школьников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5410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326</TotalTime>
  <Words>369</Words>
  <Application>Microsoft Office PowerPoint</Application>
  <PresentationFormat>Экран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Астрономия возвращается в школу. С чего начать?</vt:lpstr>
      <vt:lpstr>Презентация PowerPoint</vt:lpstr>
      <vt:lpstr>С чего начинать?</vt:lpstr>
      <vt:lpstr>УЧЕБНИКИ</vt:lpstr>
      <vt:lpstr>Учителя астрономии на курсах повышения квалификации в МГУ. 1949 г.</vt:lpstr>
      <vt:lpstr>Интернет-ресурсы</vt:lpstr>
      <vt:lpstr>Планетарии</vt:lpstr>
      <vt:lpstr>Любители астрономии</vt:lpstr>
      <vt:lpstr>Астрономический кружок</vt:lpstr>
      <vt:lpstr>Презентация PowerPoint</vt:lpstr>
      <vt:lpstr>Презентация PowerPoint</vt:lpstr>
      <vt:lpstr>Астрономические олимпиады</vt:lpstr>
      <vt:lpstr>Летние школы</vt:lpstr>
      <vt:lpstr>Астрономические и астрокосмические музеи</vt:lpstr>
      <vt:lpstr>Проектная деятельность</vt:lpstr>
      <vt:lpstr>Что нужно прежде всего ?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Астрономия возвращается в школу. С чего начать?</dc:title>
  <dc:creator>Irina</dc:creator>
  <cp:lastModifiedBy>Bell</cp:lastModifiedBy>
  <cp:revision>17</cp:revision>
  <dcterms:created xsi:type="dcterms:W3CDTF">2017-06-15T13:10:04Z</dcterms:created>
  <dcterms:modified xsi:type="dcterms:W3CDTF">2017-06-16T06:20:32Z</dcterms:modified>
</cp:coreProperties>
</file>